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1" r:id="rId9"/>
    <p:sldId id="269" r:id="rId10"/>
    <p:sldId id="270" r:id="rId11"/>
    <p:sldId id="271" r:id="rId12"/>
    <p:sldId id="272" r:id="rId13"/>
    <p:sldId id="276" r:id="rId14"/>
    <p:sldId id="274" r:id="rId15"/>
    <p:sldId id="273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7" r:id="rId24"/>
    <p:sldId id="288" r:id="rId25"/>
    <p:sldId id="283" r:id="rId26"/>
    <p:sldId id="289" r:id="rId27"/>
    <p:sldId id="290" r:id="rId28"/>
    <p:sldId id="291" r:id="rId29"/>
    <p:sldId id="292" r:id="rId30"/>
    <p:sldId id="293" r:id="rId31"/>
    <p:sldId id="294" r:id="rId32"/>
    <p:sldId id="284" r:id="rId33"/>
    <p:sldId id="285" r:id="rId34"/>
    <p:sldId id="286" r:id="rId35"/>
    <p:sldId id="295" r:id="rId36"/>
    <p:sldId id="296" r:id="rId37"/>
    <p:sldId id="298" r:id="rId38"/>
    <p:sldId id="297" r:id="rId39"/>
    <p:sldId id="262" r:id="rId40"/>
    <p:sldId id="257" r:id="rId41"/>
    <p:sldId id="264" r:id="rId42"/>
    <p:sldId id="263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39335-561A-41AB-8917-0CCBD3BEE72E}" type="datetimeFigureOut">
              <a:rPr kumimoji="1" lang="ja-JP" altLang="en-US" smtClean="0"/>
              <a:t>2012/1/7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4F031-EF6D-4EAB-8B9C-69BDDD283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7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Windows 7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Jw_cad</a:t>
            </a:r>
            <a:r>
              <a:rPr kumimoji="1" lang="ja-JP" altLang="en-US" dirty="0" smtClean="0"/>
              <a:t>で「∅」が入力できない理由は要調査。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4F031-EF6D-4EAB-8B9C-69BDDD2835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2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24E5BC-3FA2-48E6-872B-8595819C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15.gif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3.jpeg"/><Relationship Id="rId7" Type="http://schemas.openxmlformats.org/officeDocument/2006/relationships/image" Target="../media/image3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24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14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5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24.gif"/><Relationship Id="rId4" Type="http://schemas.openxmlformats.org/officeDocument/2006/relationships/image" Target="../media/image6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69.emf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24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9.JP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88.JPG"/><Relationship Id="rId4" Type="http://schemas.openxmlformats.org/officeDocument/2006/relationships/image" Target="../media/image8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9.JP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88.JPG"/><Relationship Id="rId4" Type="http://schemas.openxmlformats.org/officeDocument/2006/relationships/image" Target="../media/image8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88.JPG"/><Relationship Id="rId4" Type="http://schemas.openxmlformats.org/officeDocument/2006/relationships/image" Target="../media/image8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Jw_cad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基本操作（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寸法の入力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SystemKOMACO Jw_cad </a:t>
            </a:r>
            <a:r>
              <a:rPr kumimoji="1" lang="ja-JP" altLang="en-US" dirty="0" smtClean="0"/>
              <a:t>基本操作（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） </a:t>
            </a:r>
            <a:r>
              <a:rPr kumimoji="1" lang="en-US" altLang="ja-JP" dirty="0" smtClean="0"/>
              <a:t>Ver.1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4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</a:t>
            </a:r>
            <a:r>
              <a:rPr lang="ja-JP" altLang="en-US" dirty="0" smtClean="0"/>
              <a:t>：　　引き方（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4842995" cy="3660925"/>
          </a:xfrm>
        </p:spPr>
      </p:pic>
      <p:pic>
        <p:nvPicPr>
          <p:cNvPr id="13" name="コンテンツ プレースホルダー 1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92411"/>
            <a:ext cx="4842995" cy="3660925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57192"/>
            <a:ext cx="21526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081" y="984991"/>
            <a:ext cx="514350" cy="228600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841836" y="3728767"/>
            <a:ext cx="1980000" cy="369332"/>
          </a:xfrm>
          <a:prstGeom prst="wedgeRectCallout">
            <a:avLst>
              <a:gd name="adj1" fmla="val -41693"/>
              <a:gd name="adj2" fmla="val -32160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寸法</a:t>
            </a:r>
            <a:r>
              <a:rPr lang="ja-JP" altLang="en-US" dirty="0" smtClean="0"/>
              <a:t>の始点を指示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76" y="2683768"/>
            <a:ext cx="304800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872467"/>
            <a:ext cx="304800" cy="304800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885760" y="260561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964768" y="370258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03176" y="20608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617513" y="58052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6120392" y="4571836"/>
            <a:ext cx="1980000" cy="369332"/>
          </a:xfrm>
          <a:prstGeom prst="wedgeRectCallout">
            <a:avLst>
              <a:gd name="adj1" fmla="val 42828"/>
              <a:gd name="adj2" fmla="val -25386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寸法</a:t>
            </a:r>
            <a:r>
              <a:rPr lang="ja-JP" altLang="en-US" dirty="0" smtClean="0"/>
              <a:t>の終点を指示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　　引き方（</a:t>
            </a:r>
            <a:r>
              <a:rPr lang="en-US" altLang="ja-JP" dirty="0"/>
              <a:t>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84299"/>
            <a:ext cx="4842995" cy="3660925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216624"/>
            <a:ext cx="3409950" cy="228600"/>
          </a:xfrm>
          <a:ln>
            <a:solidFill>
              <a:srgbClr val="FF0000"/>
            </a:solidFill>
          </a:ln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852936"/>
            <a:ext cx="4842000" cy="366311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77928"/>
            <a:ext cx="3086100" cy="238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80728"/>
            <a:ext cx="514350" cy="228600"/>
          </a:xfrm>
          <a:prstGeom prst="rect">
            <a:avLst/>
          </a:prstGeom>
        </p:spPr>
      </p:pic>
      <p:sp>
        <p:nvSpPr>
          <p:cNvPr id="15" name="四角形吹き出し 14"/>
          <p:cNvSpPr/>
          <p:nvPr/>
        </p:nvSpPr>
        <p:spPr>
          <a:xfrm>
            <a:off x="5472368" y="4731395"/>
            <a:ext cx="2412000" cy="370800"/>
          </a:xfrm>
          <a:prstGeom prst="wedgeRectCallout">
            <a:avLst>
              <a:gd name="adj1" fmla="val -15584"/>
              <a:gd name="adj2" fmla="val -2680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引出し線の始点を指示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6245452" y="3751552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11560" y="22049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644008" y="33569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1782" y="1963506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4842995" cy="366092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　　引き方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80728"/>
            <a:ext cx="514350" cy="228600"/>
          </a:xfrm>
          <a:prstGeom prst="rect">
            <a:avLst/>
          </a:prstGeom>
        </p:spPr>
      </p:pic>
      <p:sp>
        <p:nvSpPr>
          <p:cNvPr id="15" name="四角形吹き出し 14"/>
          <p:cNvSpPr/>
          <p:nvPr/>
        </p:nvSpPr>
        <p:spPr>
          <a:xfrm>
            <a:off x="1475656" y="3429734"/>
            <a:ext cx="2412000" cy="369332"/>
          </a:xfrm>
          <a:prstGeom prst="wedgeRectCallout">
            <a:avLst>
              <a:gd name="adj1" fmla="val -15584"/>
              <a:gd name="adj2" fmla="val -2680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寸法線の位置を指示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2280893" y="251016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229200"/>
            <a:ext cx="1981200" cy="228600"/>
          </a:xfr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71" y="2636912"/>
            <a:ext cx="304800" cy="30480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611560" y="22048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41712"/>
            <a:ext cx="4842000" cy="3663114"/>
          </a:xfrm>
          <a:prstGeom prst="rect">
            <a:avLst/>
          </a:prstGeom>
        </p:spPr>
      </p:pic>
      <p:sp>
        <p:nvSpPr>
          <p:cNvPr id="20" name="四角形吹き出し 19"/>
          <p:cNvSpPr/>
          <p:nvPr/>
        </p:nvSpPr>
        <p:spPr>
          <a:xfrm>
            <a:off x="4788024" y="4941168"/>
            <a:ext cx="1980000" cy="369332"/>
          </a:xfrm>
          <a:prstGeom prst="wedgeRectCallout">
            <a:avLst>
              <a:gd name="adj1" fmla="val -41693"/>
              <a:gd name="adj2" fmla="val -32160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寸法</a:t>
            </a:r>
            <a:r>
              <a:rPr lang="ja-JP" altLang="en-US" dirty="0" smtClean="0"/>
              <a:t>の始点を指示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54375"/>
            <a:ext cx="304800" cy="3048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799066"/>
            <a:ext cx="304800" cy="304800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>
            <a:off x="4839535" y="383477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965018" y="384915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6912480" y="4941168"/>
            <a:ext cx="1980000" cy="369332"/>
          </a:xfrm>
          <a:prstGeom prst="wedgeRectCallout">
            <a:avLst>
              <a:gd name="adj1" fmla="val 7539"/>
              <a:gd name="adj2" fmla="val -29591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寸法</a:t>
            </a:r>
            <a:r>
              <a:rPr lang="ja-JP" altLang="en-US" dirty="0" smtClean="0"/>
              <a:t>の終点を指示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5292080" y="3978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605018" y="3978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4842995" cy="366092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　　引き方（</a:t>
            </a:r>
            <a:r>
              <a:rPr lang="en-US" altLang="ja-JP" dirty="0"/>
              <a:t>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6" name="コンテンツ プレースホルダー 1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88" y="2790223"/>
            <a:ext cx="4842000" cy="3663113"/>
          </a:xfrm>
        </p:spPr>
      </p:pic>
      <p:sp>
        <p:nvSpPr>
          <p:cNvPr id="17" name="円/楕円 16"/>
          <p:cNvSpPr/>
          <p:nvPr/>
        </p:nvSpPr>
        <p:spPr>
          <a:xfrm>
            <a:off x="6228200" y="3526902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吹き出し 17"/>
          <p:cNvSpPr/>
          <p:nvPr/>
        </p:nvSpPr>
        <p:spPr>
          <a:xfrm>
            <a:off x="6156176" y="4653136"/>
            <a:ext cx="1980000" cy="369332"/>
          </a:xfrm>
          <a:prstGeom prst="wedgeRectCallout">
            <a:avLst>
              <a:gd name="adj1" fmla="val -41693"/>
              <a:gd name="adj2" fmla="val -32160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基準点を指示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526902"/>
            <a:ext cx="304800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12" y="3526902"/>
            <a:ext cx="304800" cy="3048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14350" cy="2286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37312"/>
            <a:ext cx="36671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5" name="円/楕円 24"/>
          <p:cNvSpPr/>
          <p:nvPr/>
        </p:nvSpPr>
        <p:spPr>
          <a:xfrm>
            <a:off x="611560" y="22048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23130" y="3492398"/>
            <a:ext cx="326504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ja-JP" altLang="en-US" dirty="0"/>
              <a:t>か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4572000" y="32490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01208"/>
            <a:ext cx="44862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2" name="正方形/長方形 21"/>
          <p:cNvSpPr/>
          <p:nvPr/>
        </p:nvSpPr>
        <p:spPr>
          <a:xfrm>
            <a:off x="817836" y="1954714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4842000" cy="366311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　　引き方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882340" y="2843936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吹き出し 17"/>
          <p:cNvSpPr/>
          <p:nvPr/>
        </p:nvSpPr>
        <p:spPr>
          <a:xfrm>
            <a:off x="882340" y="4005064"/>
            <a:ext cx="1980000" cy="369332"/>
          </a:xfrm>
          <a:prstGeom prst="wedgeRectCallout">
            <a:avLst>
              <a:gd name="adj1" fmla="val -41693"/>
              <a:gd name="adj2" fmla="val -32160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寸法の始点を指示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68" y="2759555"/>
            <a:ext cx="304800" cy="3048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14350" cy="228600"/>
          </a:xfrm>
          <a:prstGeom prst="rect">
            <a:avLst/>
          </a:prstGeom>
        </p:spPr>
      </p:pic>
      <p:pic>
        <p:nvPicPr>
          <p:cNvPr id="14" name="コンテンツ プレースホルダー 13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90223"/>
            <a:ext cx="4842000" cy="3663113"/>
          </a:xfrm>
        </p:spPr>
      </p:pic>
      <p:sp>
        <p:nvSpPr>
          <p:cNvPr id="24" name="円/楕円 23"/>
          <p:cNvSpPr/>
          <p:nvPr/>
        </p:nvSpPr>
        <p:spPr>
          <a:xfrm>
            <a:off x="3995952" y="283568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2320894" y="3573016"/>
            <a:ext cx="1980000" cy="369332"/>
          </a:xfrm>
          <a:prstGeom prst="wedgeRectCallout">
            <a:avLst>
              <a:gd name="adj1" fmla="val 38472"/>
              <a:gd name="adj2" fmla="val -20715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寸法の終点を指示</a:t>
            </a:r>
            <a:endParaRPr kumimoji="1" lang="ja-JP" altLang="en-US" dirty="0"/>
          </a:p>
        </p:txBody>
      </p:sp>
      <p:sp>
        <p:nvSpPr>
          <p:cNvPr id="26" name="四角形吹き出し 25"/>
          <p:cNvSpPr/>
          <p:nvPr/>
        </p:nvSpPr>
        <p:spPr>
          <a:xfrm>
            <a:off x="5849612" y="4189101"/>
            <a:ext cx="1980000" cy="646331"/>
          </a:xfrm>
          <a:prstGeom prst="wedgeRectCallout">
            <a:avLst>
              <a:gd name="adj1" fmla="val -26009"/>
              <a:gd name="adj2" fmla="val -1801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矩形の外側に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寸法の表示</a:t>
            </a:r>
            <a:endParaRPr kumimoji="1" lang="ja-JP" altLang="en-US" dirty="0"/>
          </a:p>
        </p:txBody>
      </p:sp>
      <p:sp>
        <p:nvSpPr>
          <p:cNvPr id="27" name="四角形吹き出し 26"/>
          <p:cNvSpPr/>
          <p:nvPr/>
        </p:nvSpPr>
        <p:spPr>
          <a:xfrm>
            <a:off x="2657927" y="1919079"/>
            <a:ext cx="1980000" cy="646331"/>
          </a:xfrm>
          <a:prstGeom prst="wedgeRectCallout">
            <a:avLst>
              <a:gd name="adj1" fmla="val -51714"/>
              <a:gd name="adj2" fmla="val 9081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矩形の内側に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寸法の表示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47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コンテンツ プレースホルダー 30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9591"/>
            <a:ext cx="4842000" cy="3663113"/>
          </a:xfrm>
        </p:spPr>
      </p:pic>
      <p:pic>
        <p:nvPicPr>
          <p:cNvPr id="33" name="コンテンツ プレースホルダー 3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90223"/>
            <a:ext cx="4842000" cy="366311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　　引き方（</a:t>
            </a:r>
            <a:r>
              <a:rPr lang="en-US" altLang="ja-JP" dirty="0"/>
              <a:t>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37312"/>
            <a:ext cx="36671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5" name="円/楕円 24"/>
          <p:cNvSpPr/>
          <p:nvPr/>
        </p:nvSpPr>
        <p:spPr>
          <a:xfrm>
            <a:off x="611560" y="22048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572000" y="32490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14350" cy="2286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01208"/>
            <a:ext cx="44862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432000" y="6444044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の方法と操作は同じです。寸法線の表示方法が違います。</a:t>
            </a:r>
            <a:endParaRPr kumimoji="1" lang="ja-JP" altLang="en-US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58" y="6525344"/>
            <a:ext cx="5143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寸法：半径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  <a:ln w="12700">
            <a:solidFill>
              <a:schemeClr val="tx1"/>
            </a:solidFill>
          </a:ln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224736"/>
            <a:ext cx="4219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2807832" y="1871517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576924" y="2566244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3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寸法：半径　内側、外側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2195736" y="2492896"/>
            <a:ext cx="1980000" cy="369332"/>
          </a:xfrm>
          <a:prstGeom prst="wedgeRectCallout">
            <a:avLst>
              <a:gd name="adj1" fmla="val 12500"/>
              <a:gd name="adj2" fmla="val 35545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寸法値 </a:t>
            </a:r>
            <a:r>
              <a:rPr lang="en-US" altLang="ja-JP" dirty="0" smtClean="0"/>
              <a:t>[</a:t>
            </a:r>
            <a:r>
              <a:rPr lang="ja-JP" altLang="en-US" dirty="0" smtClean="0"/>
              <a:t>内側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4932040" y="5229200"/>
            <a:ext cx="1980000" cy="369332"/>
          </a:xfrm>
          <a:prstGeom prst="wedgeRectCallout">
            <a:avLst>
              <a:gd name="adj1" fmla="val -35567"/>
              <a:gd name="adj2" fmla="val -3468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寸法値 </a:t>
            </a:r>
            <a:r>
              <a:rPr lang="en-US" altLang="ja-JP" dirty="0" smtClean="0"/>
              <a:t>[</a:t>
            </a:r>
            <a:r>
              <a:rPr lang="ja-JP" altLang="en-US" dirty="0" smtClean="0"/>
              <a:t>外側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7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寸法：直径　内側、外側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76924" y="2572935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023856" y="1888839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寸法：円周（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237312"/>
            <a:ext cx="1828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2242391" y="1863486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9880" y="1863486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82348" y="2564904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534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580" y="3987825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827624" y="61716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5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簡易の寸法表示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04048" y="1874084"/>
            <a:ext cx="432048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76924" y="2075478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563888" y="285293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線を描くときに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寸法値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に☑を入れると簡易の寸法が表示されます。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53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寸法：円周（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204864"/>
            <a:ext cx="33813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45224"/>
            <a:ext cx="3076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1" name="直線矢印コネクタ 10"/>
          <p:cNvCxnSpPr>
            <a:stCxn id="8" idx="2"/>
          </p:cNvCxnSpPr>
          <p:nvPr/>
        </p:nvCxnSpPr>
        <p:spPr>
          <a:xfrm flipH="1">
            <a:off x="4030439" y="2433464"/>
            <a:ext cx="1" cy="4194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445990" y="5157192"/>
            <a:ext cx="252000" cy="2880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3241188" y="379838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3" y="3200400"/>
            <a:ext cx="28765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3" y="429309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1" name="直線矢印コネクタ 20"/>
          <p:cNvCxnSpPr>
            <a:endCxn id="15" idx="7"/>
          </p:cNvCxnSpPr>
          <p:nvPr/>
        </p:nvCxnSpPr>
        <p:spPr>
          <a:xfrm flipH="1">
            <a:off x="3364100" y="3429000"/>
            <a:ext cx="21088" cy="39047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9" idx="0"/>
            <a:endCxn id="15" idx="4"/>
          </p:cNvCxnSpPr>
          <p:nvPr/>
        </p:nvCxnSpPr>
        <p:spPr>
          <a:xfrm flipH="1" flipV="1">
            <a:off x="3313188" y="3942387"/>
            <a:ext cx="167250" cy="35070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452118" y="3761063"/>
            <a:ext cx="213023" cy="723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円、円弧の始点から終点は左回りで指示します。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1900807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494234" y="537952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479547" y="31347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494234" y="4227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寸法：：円弧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円弧の寸法値は円周と同じ操作です。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239880" y="1888839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89359" y="2574235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寸法：角度（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549" y="1863486"/>
            <a:ext cx="2762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348" y="2562264"/>
            <a:ext cx="2762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819" y="6237312"/>
            <a:ext cx="450532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16351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flipV="1">
            <a:off x="1858573" y="3806949"/>
            <a:ext cx="1273267" cy="243036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2315206" y="349163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寸法：角度（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132856"/>
            <a:ext cx="34004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0" name="直線矢印コネクタ 9"/>
          <p:cNvCxnSpPr>
            <a:stCxn id="8" idx="2"/>
          </p:cNvCxnSpPr>
          <p:nvPr/>
        </p:nvCxnSpPr>
        <p:spPr>
          <a:xfrm flipH="1">
            <a:off x="3679924" y="2361456"/>
            <a:ext cx="1" cy="4914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1475656" y="2067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733256"/>
            <a:ext cx="31242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円/楕円 13"/>
          <p:cNvSpPr/>
          <p:nvPr/>
        </p:nvSpPr>
        <p:spPr>
          <a:xfrm>
            <a:off x="1475656" y="56675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15" name="直線矢印コネクタ 14"/>
          <p:cNvCxnSpPr>
            <a:stCxn id="11" idx="0"/>
          </p:cNvCxnSpPr>
          <p:nvPr/>
        </p:nvCxnSpPr>
        <p:spPr>
          <a:xfrm flipV="1">
            <a:off x="3541812" y="5373216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581128"/>
            <a:ext cx="28860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8" name="直線矢印コネクタ 17"/>
          <p:cNvCxnSpPr>
            <a:stCxn id="16" idx="0"/>
          </p:cNvCxnSpPr>
          <p:nvPr/>
        </p:nvCxnSpPr>
        <p:spPr>
          <a:xfrm flipH="1" flipV="1">
            <a:off x="5580112" y="4077072"/>
            <a:ext cx="290910" cy="5040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467" y="3905816"/>
            <a:ext cx="16351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009" y="242715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1" name="直線矢印コネクタ 20"/>
          <p:cNvCxnSpPr/>
          <p:nvPr/>
        </p:nvCxnSpPr>
        <p:spPr>
          <a:xfrm flipH="1">
            <a:off x="5220072" y="2655756"/>
            <a:ext cx="560462" cy="34119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214" y="2978290"/>
            <a:ext cx="16351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曲線コネクタ 26"/>
          <p:cNvCxnSpPr>
            <a:stCxn id="2051" idx="3"/>
            <a:endCxn id="2052" idx="3"/>
          </p:cNvCxnSpPr>
          <p:nvPr/>
        </p:nvCxnSpPr>
        <p:spPr>
          <a:xfrm flipH="1" flipV="1">
            <a:off x="5266727" y="3059253"/>
            <a:ext cx="331253" cy="927526"/>
          </a:xfrm>
          <a:prstGeom prst="curvedConnector3">
            <a:avLst>
              <a:gd name="adj1" fmla="val -69011"/>
            </a:avLst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3835163" y="23614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015163" y="45154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6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寸法：角度</a:t>
            </a:r>
            <a:r>
              <a:rPr lang="en-US" altLang="ja-JP" dirty="0" smtClean="0"/>
              <a:t>-</a:t>
            </a:r>
            <a:r>
              <a:rPr lang="ja-JP" altLang="en-US" dirty="0" smtClean="0"/>
              <a:t>２線指定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237312"/>
            <a:ext cx="45053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993" y="436510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88" y="4221088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127" y="436510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2578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155" y="3407781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48" y="2492896"/>
            <a:ext cx="28194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1" name="直線矢印コネクタ 10"/>
          <p:cNvCxnSpPr/>
          <p:nvPr/>
        </p:nvCxnSpPr>
        <p:spPr>
          <a:xfrm>
            <a:off x="4427984" y="2721496"/>
            <a:ext cx="0" cy="68628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4807340" y="4516710"/>
            <a:ext cx="556748" cy="172060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341899"/>
            <a:ext cx="31051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円/楕円 19"/>
          <p:cNvSpPr/>
          <p:nvPr/>
        </p:nvSpPr>
        <p:spPr>
          <a:xfrm>
            <a:off x="4324127" y="479715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555776" y="24271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111677" y="32490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195" y="3692203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矢印コネクタ 15"/>
          <p:cNvCxnSpPr>
            <a:stCxn id="14" idx="2"/>
          </p:cNvCxnSpPr>
          <p:nvPr/>
        </p:nvCxnSpPr>
        <p:spPr>
          <a:xfrm flipH="1">
            <a:off x="5004048" y="3570499"/>
            <a:ext cx="2128639" cy="17012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00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寸法：寸法値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寸法値のみ記入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37312"/>
            <a:ext cx="50482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9188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5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寸法：寸法値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操作方法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34" y="5373216"/>
            <a:ext cx="50482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円/楕円 13"/>
          <p:cNvSpPr/>
          <p:nvPr/>
        </p:nvSpPr>
        <p:spPr>
          <a:xfrm>
            <a:off x="2123728" y="24928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915816" y="2625856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652120" y="262002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228224" y="24928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376" y="2636912"/>
            <a:ext cx="304800" cy="304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138" y="2132856"/>
            <a:ext cx="21240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0" name="直線矢印コネクタ 19"/>
          <p:cNvCxnSpPr>
            <a:stCxn id="12" idx="2"/>
            <a:endCxn id="16" idx="7"/>
          </p:cNvCxnSpPr>
          <p:nvPr/>
        </p:nvCxnSpPr>
        <p:spPr>
          <a:xfrm flipH="1">
            <a:off x="5775032" y="2361456"/>
            <a:ext cx="381144" cy="2796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5" idx="3"/>
          </p:cNvCxnSpPr>
          <p:nvPr/>
        </p:nvCxnSpPr>
        <p:spPr>
          <a:xfrm flipV="1">
            <a:off x="2051720" y="2748768"/>
            <a:ext cx="885184" cy="27387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69188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009734" y="5373216"/>
            <a:ext cx="148457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1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寸法：寸法値</a:t>
            </a:r>
            <a:r>
              <a:rPr lang="en-US" altLang="ja-JP" dirty="0" smtClean="0"/>
              <a:t>-</a:t>
            </a:r>
            <a:r>
              <a:rPr lang="ja-JP" altLang="en-US" dirty="0" smtClean="0"/>
              <a:t>連続入力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237312"/>
            <a:ext cx="41529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89" y="3933056"/>
            <a:ext cx="304800" cy="304800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2906463" y="39854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909567" y="261825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905063"/>
            <a:ext cx="304800" cy="304800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5661467" y="3986402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18250"/>
            <a:ext cx="304800" cy="304800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5661451" y="260893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175528" y="25906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175528" y="38774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228184" y="38774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228184" y="25906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9188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4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寸法：寸法値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寸法値の修正（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780928"/>
            <a:ext cx="304800" cy="304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357" y="2780928"/>
            <a:ext cx="304800" cy="3048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69188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183999" y="2546242"/>
            <a:ext cx="36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792897" y="268954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31840" y="36450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658249"/>
            <a:ext cx="3524250" cy="123825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「寸法値設定内容に変更」に☑を入れなくとも寸法値を変更し</a:t>
            </a:r>
            <a:r>
              <a:rPr kumimoji="1" lang="en-US" altLang="ja-JP" dirty="0" smtClean="0"/>
              <a:t>[OK]</a:t>
            </a:r>
            <a:r>
              <a:rPr kumimoji="1" lang="ja-JP" altLang="en-US" dirty="0" smtClean="0"/>
              <a:t>をクリックすれば変更されるようです。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8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寸法：寸法値</a:t>
            </a:r>
            <a:r>
              <a:rPr lang="en-US" altLang="ja-JP" dirty="0"/>
              <a:t>-</a:t>
            </a:r>
            <a:r>
              <a:rPr lang="ja-JP" altLang="en-US" dirty="0"/>
              <a:t>寸法値の修正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805" y="1600200"/>
            <a:ext cx="6460390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4495006"/>
            <a:ext cx="3524250" cy="12382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2204864"/>
            <a:ext cx="52101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053" y="558164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69188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526564" y="5373216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曲線コネクタ 13"/>
          <p:cNvCxnSpPr/>
          <p:nvPr/>
        </p:nvCxnSpPr>
        <p:spPr>
          <a:xfrm rot="16200000" flipV="1">
            <a:off x="1382278" y="3318930"/>
            <a:ext cx="3029752" cy="1258820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354" y="2680927"/>
            <a:ext cx="304800" cy="304800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2905272" y="262758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80927"/>
            <a:ext cx="304800" cy="304800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5686820" y="262759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14"/>
          <p:cNvSpPr/>
          <p:nvPr/>
        </p:nvSpPr>
        <p:spPr>
          <a:xfrm>
            <a:off x="4716016" y="3501878"/>
            <a:ext cx="2988000" cy="646331"/>
          </a:xfrm>
          <a:prstGeom prst="wedgeRectCallout">
            <a:avLst>
              <a:gd name="adj1" fmla="val -43629"/>
              <a:gd name="adj2" fmla="val -172811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矢印付き</a:t>
            </a:r>
            <a:r>
              <a:rPr lang="ja-JP" altLang="en-US" dirty="0"/>
              <a:t>線</a:t>
            </a:r>
            <a:r>
              <a:rPr lang="ja-JP" altLang="en-US" dirty="0" smtClean="0"/>
              <a:t>が</a:t>
            </a:r>
            <a:r>
              <a:rPr lang="ja-JP" altLang="en-US" dirty="0"/>
              <a:t>表示</a:t>
            </a:r>
            <a:r>
              <a:rPr lang="ja-JP" altLang="en-US" dirty="0" smtClean="0"/>
              <a:t>され、終点指示ポイントまで伸縮する。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2000" y="5949280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寸法値を</a:t>
            </a:r>
            <a:r>
              <a:rPr kumimoji="1" lang="en-US" altLang="ja-JP" dirty="0" smtClean="0"/>
              <a:t>[Shift] + RR</a:t>
            </a:r>
            <a:r>
              <a:rPr lang="en-US" altLang="ja-JP" dirty="0" smtClean="0"/>
              <a:t>(</a:t>
            </a:r>
            <a:r>
              <a:rPr lang="ja-JP" altLang="en-US" dirty="0" smtClean="0"/>
              <a:t>右ダブルクリック）しても同じ操作ができます。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47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寸法：コントロールバー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576924" y="2575050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681130" y="1772816"/>
            <a:ext cx="540000" cy="3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2"/>
          <p:cNvSpPr/>
          <p:nvPr/>
        </p:nvSpPr>
        <p:spPr>
          <a:xfrm>
            <a:off x="2987824" y="2817359"/>
            <a:ext cx="2160000" cy="369332"/>
          </a:xfrm>
          <a:prstGeom prst="wedgeRectCallout">
            <a:avLst>
              <a:gd name="adj1" fmla="val -46416"/>
              <a:gd name="adj2" fmla="val -260872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寸法線位置の解除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656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寸法：寸法値の数値入力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30" y="1838325"/>
            <a:ext cx="4438650" cy="44196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62" y="2636912"/>
            <a:ext cx="3524250" cy="12382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739" y="376087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249082" y="3501008"/>
            <a:ext cx="396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stCxn id="10" idx="3"/>
          </p:cNvCxnSpPr>
          <p:nvPr/>
        </p:nvCxnSpPr>
        <p:spPr>
          <a:xfrm>
            <a:off x="2645082" y="3609008"/>
            <a:ext cx="178290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2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寸法：寸法値の移動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69770"/>
            <a:ext cx="304800" cy="304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237312"/>
            <a:ext cx="50482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134" y="406977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flipH="1">
            <a:off x="3942590" y="3979711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788024" y="409508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15816" y="409508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99792" y="6237312"/>
            <a:ext cx="115212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17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寸法：累進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累進寸法を記入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5436096" y="2862731"/>
            <a:ext cx="1440000" cy="550247"/>
          </a:xfrm>
          <a:prstGeom prst="leftArrow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kumimoji="1" lang="ja-JP" altLang="en-US" dirty="0" smtClean="0"/>
              <a:t>累進寸法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71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寸法：累進</a:t>
            </a:r>
            <a:r>
              <a:rPr lang="en-US" altLang="ja-JP" dirty="0"/>
              <a:t>-</a:t>
            </a:r>
            <a:r>
              <a:rPr lang="ja-JP" altLang="en-US" dirty="0"/>
              <a:t>累進</a:t>
            </a:r>
            <a:r>
              <a:rPr lang="ja-JP" altLang="en-US" dirty="0" smtClean="0"/>
              <a:t>寸法を記入方法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5085204"/>
            <a:ext cx="2590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44" y="5085184"/>
            <a:ext cx="27813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132856"/>
            <a:ext cx="3352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59312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1547704" y="2067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547704" y="252742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50195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465106" y="453712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150518" y="453712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4456729"/>
            <a:ext cx="304800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54" y="4456729"/>
            <a:ext cx="304800" cy="304800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4932088" y="537808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23" name="曲線コネクタ 22"/>
          <p:cNvCxnSpPr>
            <a:stCxn id="10" idx="3"/>
          </p:cNvCxnSpPr>
          <p:nvPr/>
        </p:nvCxnSpPr>
        <p:spPr>
          <a:xfrm>
            <a:off x="5462726" y="2247156"/>
            <a:ext cx="1341522" cy="2514373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/>
          <p:nvPr/>
        </p:nvCxnSpPr>
        <p:spPr>
          <a:xfrm rot="16200000" flipH="1">
            <a:off x="4621713" y="3262689"/>
            <a:ext cx="2161734" cy="1051208"/>
          </a:xfrm>
          <a:prstGeom prst="curvedConnector3">
            <a:avLst>
              <a:gd name="adj1" fmla="val 35757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15" idx="4"/>
          </p:cNvCxnSpPr>
          <p:nvPr/>
        </p:nvCxnSpPr>
        <p:spPr>
          <a:xfrm flipV="1">
            <a:off x="2414726" y="4681129"/>
            <a:ext cx="122380" cy="40407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4231836" y="417712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123946" y="453711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220088" y="453709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436136" y="41837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41" name="直線矢印コネクタ 40"/>
          <p:cNvCxnSpPr>
            <a:stCxn id="9" idx="0"/>
            <a:endCxn id="16" idx="5"/>
          </p:cNvCxnSpPr>
          <p:nvPr/>
        </p:nvCxnSpPr>
        <p:spPr>
          <a:xfrm flipH="1" flipV="1">
            <a:off x="3273430" y="4660041"/>
            <a:ext cx="3004264" cy="42514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9" idx="0"/>
            <a:endCxn id="35" idx="5"/>
          </p:cNvCxnSpPr>
          <p:nvPr/>
        </p:nvCxnSpPr>
        <p:spPr>
          <a:xfrm flipH="1" flipV="1">
            <a:off x="4246858" y="4660025"/>
            <a:ext cx="2030836" cy="42515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9" idx="0"/>
            <a:endCxn id="36" idx="5"/>
          </p:cNvCxnSpPr>
          <p:nvPr/>
        </p:nvCxnSpPr>
        <p:spPr>
          <a:xfrm flipH="1" flipV="1">
            <a:off x="5343000" y="4660009"/>
            <a:ext cx="934694" cy="425175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寸法：端部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寸法線の端部</a:t>
            </a:r>
            <a:r>
              <a:rPr lang="ja-JP" altLang="en-US" dirty="0"/>
              <a:t>記号</a:t>
            </a:r>
            <a:r>
              <a:rPr kumimoji="1" lang="ja-JP" altLang="en-US" dirty="0" smtClean="0"/>
              <a:t>を指定する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00024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24" y="210435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寸法線の端部は３種類から選択します。建築図面では「●」を使うようです。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834477" y="4437112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862470" y="4859853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909125" y="2924944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寸法：小数桁を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で指定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11992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01010" y="258356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813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寸法：一括処理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直線状の寸法値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132856"/>
            <a:ext cx="3352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59312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1547704" y="252742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065402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311358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547704" y="2067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04080" y="1898170"/>
            <a:ext cx="432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51" y="6237312"/>
            <a:ext cx="37814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2393098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795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5160715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19" idx="6"/>
            <a:endCxn id="21" idx="2"/>
          </p:cNvCxnSpPr>
          <p:nvPr/>
        </p:nvCxnSpPr>
        <p:spPr>
          <a:xfrm>
            <a:off x="2537098" y="3833063"/>
            <a:ext cx="2623617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040080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1595" y="5445224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④で線を選択すると線色が変わります。また、⑤で線を選択すると④から⑤の間の縦線色が変わります。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一括処理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が非表示になり、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実行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が表示されます。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70177"/>
            <a:ext cx="3333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6" name="直線矢印コネクタ 25"/>
          <p:cNvCxnSpPr>
            <a:endCxn id="22" idx="1"/>
          </p:cNvCxnSpPr>
          <p:nvPr/>
        </p:nvCxnSpPr>
        <p:spPr>
          <a:xfrm>
            <a:off x="5580112" y="1970178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5977476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867" y="177480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7480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寸法：一括処理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直線状の累進値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132856"/>
            <a:ext cx="3352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59312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1547704" y="252742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879913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311358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547704" y="2067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04080" y="1898170"/>
            <a:ext cx="432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51" y="6237312"/>
            <a:ext cx="37814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2393098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795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5160715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19" idx="6"/>
            <a:endCxn id="21" idx="2"/>
          </p:cNvCxnSpPr>
          <p:nvPr/>
        </p:nvCxnSpPr>
        <p:spPr>
          <a:xfrm>
            <a:off x="2537098" y="3833063"/>
            <a:ext cx="2623617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040080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1595" y="5445224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④で線を選択すると線色が変わります。また、⑤で線を選択すると④から⑤の間の縦線色が変わります。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一括処理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が非表示になり、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実行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が表示されます。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70177"/>
            <a:ext cx="3333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6" name="直線矢印コネクタ 25"/>
          <p:cNvCxnSpPr>
            <a:endCxn id="22" idx="1"/>
          </p:cNvCxnSpPr>
          <p:nvPr/>
        </p:nvCxnSpPr>
        <p:spPr>
          <a:xfrm>
            <a:off x="5580112" y="1970178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923928" y="1898170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004088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985535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7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700" y="178156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867" y="178156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8156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81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寸法：一括処理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直線状の累進値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132856"/>
            <a:ext cx="3352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26" y="2593126"/>
            <a:ext cx="30670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1547704" y="252742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065402" y="14567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311358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547704" y="2067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04080" y="1898170"/>
            <a:ext cx="432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51" y="6237312"/>
            <a:ext cx="37814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2393098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795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5160715" y="376106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19" idx="6"/>
            <a:endCxn id="21" idx="2"/>
          </p:cNvCxnSpPr>
          <p:nvPr/>
        </p:nvCxnSpPr>
        <p:spPr>
          <a:xfrm>
            <a:off x="2537098" y="3833063"/>
            <a:ext cx="2623617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040080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256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寸法記入の原則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寸法線は等間隔に引く</a:t>
            </a:r>
            <a:endParaRPr kumimoji="1" lang="en-US" altLang="ja-JP" dirty="0" smtClean="0"/>
          </a:p>
          <a:p>
            <a:r>
              <a:rPr lang="ja-JP" altLang="en-US" dirty="0"/>
              <a:t>図形の近くに</a:t>
            </a:r>
            <a:r>
              <a:rPr lang="ja-JP" altLang="en-US" dirty="0" smtClean="0"/>
              <a:t>小さい寸法、順次外側に大きい寸法を記入する</a:t>
            </a:r>
            <a:endParaRPr lang="en-US" altLang="ja-JP" dirty="0" smtClean="0"/>
          </a:p>
          <a:p>
            <a:r>
              <a:rPr kumimoji="1" lang="ja-JP" altLang="en-US" dirty="0"/>
              <a:t>寸法線</a:t>
            </a:r>
            <a:r>
              <a:rPr kumimoji="1" lang="ja-JP" altLang="en-US" dirty="0" smtClean="0"/>
              <a:t>を</a:t>
            </a:r>
            <a:r>
              <a:rPr kumimoji="1" lang="ja-JP" altLang="en-US" dirty="0"/>
              <a:t>交差しないように</a:t>
            </a:r>
            <a:r>
              <a:rPr kumimoji="1" lang="ja-JP" altLang="en-US" dirty="0" smtClean="0"/>
              <a:t>する</a:t>
            </a:r>
            <a:endParaRPr kumimoji="1" lang="en-US" altLang="ja-JP" dirty="0" smtClean="0"/>
          </a:p>
          <a:p>
            <a:r>
              <a:rPr lang="ja-JP" altLang="en-US" dirty="0"/>
              <a:t>図面</a:t>
            </a:r>
            <a:r>
              <a:rPr lang="ja-JP" altLang="en-US" dirty="0" smtClean="0"/>
              <a:t>を</a:t>
            </a:r>
            <a:r>
              <a:rPr lang="ja-JP" altLang="en-US" dirty="0"/>
              <a:t>見る作業者</a:t>
            </a:r>
            <a:r>
              <a:rPr lang="ja-JP" altLang="en-US" dirty="0" smtClean="0"/>
              <a:t>に、寸法値を計算させないように記入する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寸法：角度を指定する（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789972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5" y="1919458"/>
            <a:ext cx="7934325" cy="32385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75685" y="1902206"/>
            <a:ext cx="1476035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4" y="1558478"/>
            <a:ext cx="7934325" cy="3238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66869" y="1538791"/>
            <a:ext cx="1476035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カギ線コネクタ 12"/>
          <p:cNvCxnSpPr/>
          <p:nvPr/>
        </p:nvCxnSpPr>
        <p:spPr>
          <a:xfrm>
            <a:off x="1304886" y="2081383"/>
            <a:ext cx="3627154" cy="2499745"/>
          </a:xfrm>
          <a:prstGeom prst="bentConnector3">
            <a:avLst>
              <a:gd name="adj1" fmla="val 109933"/>
            </a:avLst>
          </a:prstGeom>
          <a:ln w="19050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/>
          <p:nvPr/>
        </p:nvCxnSpPr>
        <p:spPr>
          <a:xfrm>
            <a:off x="1313702" y="1726594"/>
            <a:ext cx="2538218" cy="2232340"/>
          </a:xfrm>
          <a:prstGeom prst="bentConnector3">
            <a:avLst>
              <a:gd name="adj1" fmla="val 99960"/>
            </a:avLst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寸法は、線分に対して平行に記述します。</a:t>
            </a:r>
            <a:r>
              <a:rPr kumimoji="1" lang="en-US" altLang="ja-JP" dirty="0" smtClean="0"/>
              <a:t>[0°/90°]</a:t>
            </a:r>
            <a:r>
              <a:rPr kumimoji="1" lang="ja-JP" altLang="en-US" dirty="0" smtClean="0"/>
              <a:t>を左クリックすると切り替わります。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89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寸法補助記号の種類と意味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977047"/>
              </p:ext>
            </p:extLst>
          </p:nvPr>
        </p:nvGraphicFramePr>
        <p:xfrm>
          <a:off x="358146" y="1776323"/>
          <a:ext cx="8427708" cy="35248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80000"/>
                <a:gridCol w="1548000"/>
                <a:gridCol w="2271708"/>
                <a:gridCol w="2088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記号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意味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呼び方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備考・入力コード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表記例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∅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直径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まる、ふぁい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U+2205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∅</a:t>
                      </a:r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半径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あーる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R30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□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正方形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かく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しかく</a:t>
                      </a:r>
                      <a:endParaRPr kumimoji="1" lang="ja-JP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□</a:t>
                      </a:r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S∅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球の直径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effectLst/>
                        </a:rPr>
                        <a:t>えすまる、えすふぁい</a:t>
                      </a:r>
                      <a:endParaRPr lang="ja-JP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</a:t>
                      </a:r>
                      <a:r>
                        <a:rPr kumimoji="1" lang="ja-JP" altLang="en-US" sz="1800" dirty="0" smtClean="0"/>
                        <a:t>∅</a:t>
                      </a:r>
                      <a:r>
                        <a:rPr kumimoji="1" lang="en-US" altLang="ja-JP" sz="1800" dirty="0" smtClean="0"/>
                        <a:t>60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球の半径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えすあーる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SR30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⌒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円弧の長さ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えんこ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U+2312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⌒</a:t>
                      </a:r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板の厚さ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てぃー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t10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45°</a:t>
                      </a:r>
                      <a:r>
                        <a:rPr lang="ja-JP" altLang="en-US" sz="1800" u="none" strike="noStrike" dirty="0">
                          <a:effectLst/>
                        </a:rPr>
                        <a:t>の面取り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しー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ISO-129-1</a:t>
                      </a:r>
                      <a:r>
                        <a:rPr lang="ja-JP" altLang="en-US" sz="1800" u="none" strike="noStrike" dirty="0">
                          <a:effectLst/>
                        </a:rPr>
                        <a:t>は規定していない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C1.5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2000" y="5733256"/>
            <a:ext cx="8280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「∅」は</a:t>
            </a:r>
            <a:r>
              <a:rPr lang="en-US" altLang="ja-JP" dirty="0" smtClean="0"/>
              <a:t>diameter sign</a:t>
            </a:r>
            <a:r>
              <a:rPr lang="ja-JP" altLang="en-US" dirty="0" smtClean="0"/>
              <a:t>と呼ばれる直径の記号です。</a:t>
            </a:r>
            <a:r>
              <a:rPr lang="en-US" altLang="ja-JP" dirty="0" smtClean="0">
                <a:latin typeface="+mj-ea"/>
                <a:ea typeface="+mj-ea"/>
              </a:rPr>
              <a:t>Φ</a:t>
            </a:r>
            <a:r>
              <a:rPr lang="ja-JP" altLang="en-US" dirty="0" smtClean="0"/>
              <a:t>（「ファイ」ギリシャ語）とは別物です。</a:t>
            </a:r>
            <a:r>
              <a:rPr kumimoji="1" lang="ja-JP" altLang="en-US" dirty="0" smtClean="0"/>
              <a:t>文字の形状が似ていること</a:t>
            </a:r>
            <a:r>
              <a:rPr lang="ja-JP" altLang="en-US" dirty="0"/>
              <a:t>と、「∅</a:t>
            </a:r>
            <a:r>
              <a:rPr lang="ja-JP" altLang="en-US" dirty="0" smtClean="0"/>
              <a:t>」が環境依存文字ため表示ができないことから</a:t>
            </a:r>
            <a:r>
              <a:rPr lang="en-US" altLang="ja-JP" dirty="0" smtClean="0"/>
              <a:t>7</a:t>
            </a: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Φ</a:t>
            </a:r>
            <a:r>
              <a:rPr kumimoji="1" lang="ja-JP" altLang="en-US" dirty="0" smtClean="0"/>
              <a:t>（ふぁい）」を使用する例が多いようです。なお、</a:t>
            </a:r>
            <a:r>
              <a:rPr lang="ja-JP" altLang="en-US" dirty="0" smtClean="0"/>
              <a:t>「</a:t>
            </a:r>
            <a:r>
              <a:rPr lang="en-US" altLang="ja-JP" dirty="0" smtClean="0">
                <a:latin typeface="+mj-ea"/>
                <a:ea typeface="+mj-ea"/>
              </a:rPr>
              <a:t>π</a:t>
            </a:r>
            <a:r>
              <a:rPr lang="ja-JP" altLang="en-US" dirty="0" smtClean="0">
                <a:latin typeface="+mj-ea"/>
                <a:ea typeface="+mj-ea"/>
              </a:rPr>
              <a:t>（ぱい）</a:t>
            </a:r>
            <a:r>
              <a:rPr lang="ja-JP" altLang="en-US" dirty="0" smtClean="0"/>
              <a:t>」</a:t>
            </a:r>
            <a:r>
              <a:rPr lang="ja-JP" altLang="en-US" dirty="0"/>
              <a:t>は</a:t>
            </a:r>
            <a:r>
              <a:rPr lang="ja-JP" altLang="en-US" dirty="0" smtClean="0"/>
              <a:t>円周率のことです。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208" y="53540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JIS Z 8317-1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713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Jw_cad</a:t>
            </a:r>
            <a:r>
              <a:rPr kumimoji="1" lang="ja-JP" altLang="en-US" dirty="0" smtClean="0"/>
              <a:t>で「∅」が入力できない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805" y="1600200"/>
            <a:ext cx="6460390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236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寸法補助記号の使用例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寸法補助記号を使用した例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66" y="2348876"/>
            <a:ext cx="6989468" cy="3709553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80400" y="6156012"/>
            <a:ext cx="25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JIS Z 8317-1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2008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389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寸法：角度を指定する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864568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" y="2025030"/>
            <a:ext cx="7934325" cy="32385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75685" y="1995516"/>
            <a:ext cx="1476035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カギ線コネクタ 10"/>
          <p:cNvCxnSpPr/>
          <p:nvPr/>
        </p:nvCxnSpPr>
        <p:spPr>
          <a:xfrm>
            <a:off x="1313702" y="2186955"/>
            <a:ext cx="3690346" cy="1386061"/>
          </a:xfrm>
          <a:prstGeom prst="bentConnector3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寸法：寸法値が正しく表示されない例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線吹き出し 1 (枠付き) 7"/>
          <p:cNvSpPr/>
          <p:nvPr/>
        </p:nvSpPr>
        <p:spPr>
          <a:xfrm>
            <a:off x="1475656" y="5805264"/>
            <a:ext cx="4680000" cy="646331"/>
          </a:xfrm>
          <a:prstGeom prst="borderCallout1">
            <a:avLst>
              <a:gd name="adj1" fmla="val -17"/>
              <a:gd name="adj2" fmla="val 50881"/>
              <a:gd name="adj3" fmla="val -91051"/>
              <a:gd name="adj4" fmla="val 7511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r>
              <a:rPr lang="ja-JP" altLang="en-US" dirty="0"/>
              <a:t>辺</a:t>
            </a:r>
            <a:r>
              <a:rPr lang="ja-JP" altLang="en-US" dirty="0" smtClean="0"/>
              <a:t>が</a:t>
            </a:r>
            <a:r>
              <a:rPr lang="en-US" altLang="ja-JP" dirty="0" smtClean="0"/>
              <a:t>50mm</a:t>
            </a:r>
            <a:r>
              <a:rPr lang="ja-JP" altLang="en-US" dirty="0" smtClean="0"/>
              <a:t>の三角形ですが、寸法設定が正しくないため間違った寸法値を表示しています。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 rot="900000">
            <a:off x="3516137" y="5006118"/>
            <a:ext cx="3240360" cy="5400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75799" y="1874213"/>
            <a:ext cx="61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寸法：寸法線・引出線の指定をする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59" y="1556792"/>
            <a:ext cx="6446282" cy="4876800"/>
          </a:xfrm>
        </p:spPr>
      </p:pic>
      <p:sp>
        <p:nvSpPr>
          <p:cNvPr id="12" name="正方形/長方形 11"/>
          <p:cNvSpPr/>
          <p:nvPr/>
        </p:nvSpPr>
        <p:spPr>
          <a:xfrm>
            <a:off x="2174108" y="1832872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996952"/>
            <a:ext cx="514350" cy="2286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96952"/>
            <a:ext cx="514350" cy="228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395428"/>
            <a:ext cx="514350" cy="2286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395428"/>
            <a:ext cx="514350" cy="228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708" y="199360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寸法設定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ダイアログ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32" y="1673225"/>
            <a:ext cx="2928735" cy="4718050"/>
          </a:xfrm>
        </p:spPr>
      </p:pic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/>
              <a:t>寸法の様々な設定は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>[</a:t>
            </a:r>
            <a:r>
              <a:rPr lang="ja-JP" altLang="en-US" sz="1800" dirty="0" smtClean="0"/>
              <a:t>寸法設定</a:t>
            </a:r>
            <a:r>
              <a:rPr lang="en-US" altLang="ja-JP" sz="1800" dirty="0" smtClean="0"/>
              <a:t>]</a:t>
            </a:r>
            <a:r>
              <a:rPr lang="ja-JP" altLang="en-US" sz="1800" dirty="0" smtClean="0"/>
              <a:t>ダイアログ</a:t>
            </a:r>
            <a:r>
              <a:rPr lang="ja-JP" altLang="en-US" sz="1800" dirty="0"/>
              <a:t>で</a:t>
            </a:r>
            <a:r>
              <a:rPr lang="ja-JP" altLang="en-US" sz="1800" dirty="0" smtClean="0"/>
              <a:t>行います。</a:t>
            </a:r>
            <a:endParaRPr lang="en-US" altLang="ja-JP" sz="1800" dirty="0" smtClean="0"/>
          </a:p>
          <a:p>
            <a:r>
              <a:rPr lang="ja-JP" altLang="en-US" sz="1800" dirty="0" smtClean="0"/>
              <a:t>メニューバーの</a:t>
            </a:r>
            <a:r>
              <a:rPr lang="en-US" altLang="ja-JP" sz="1800" dirty="0" smtClean="0"/>
              <a:t>[</a:t>
            </a:r>
            <a:r>
              <a:rPr lang="ja-JP" altLang="en-US" sz="1800" dirty="0" smtClean="0"/>
              <a:t>設定</a:t>
            </a:r>
            <a:r>
              <a:rPr lang="en-US" altLang="ja-JP" sz="1800" dirty="0" smtClean="0"/>
              <a:t>] </a:t>
            </a:r>
            <a:r>
              <a:rPr lang="ja-JP" altLang="en-US" sz="1800" dirty="0" smtClean="0"/>
              <a:t>→</a:t>
            </a:r>
            <a:r>
              <a:rPr lang="en-US" altLang="ja-JP" sz="1800" dirty="0" smtClean="0"/>
              <a:t> [</a:t>
            </a:r>
            <a:r>
              <a:rPr lang="ja-JP" altLang="en-US" sz="1800" dirty="0" smtClean="0"/>
              <a:t>寸法設定</a:t>
            </a:r>
            <a:r>
              <a:rPr lang="en-US" altLang="ja-JP" sz="1800" dirty="0" smtClean="0"/>
              <a:t>]</a:t>
            </a:r>
            <a:endParaRPr kumimoji="1" lang="ja-JP" altLang="en-US" sz="1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115615" y="4797152"/>
            <a:ext cx="2736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15614" y="5289184"/>
            <a:ext cx="1764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4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1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842995" cy="366092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寸法：　　引き方（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5BC-3FA2-48E6-872B-8595819CD07A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553" y="928443"/>
            <a:ext cx="514350" cy="2286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2" y="5097760"/>
            <a:ext cx="35528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コンテンツ プレースホルダー 19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864419"/>
            <a:ext cx="4842995" cy="3660925"/>
          </a:xfr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389369"/>
            <a:ext cx="304800" cy="304800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1998514" y="241059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381328"/>
            <a:ext cx="19716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3" name="円/楕円 22"/>
          <p:cNvSpPr/>
          <p:nvPr/>
        </p:nvSpPr>
        <p:spPr>
          <a:xfrm>
            <a:off x="4499992" y="3501008"/>
            <a:ext cx="4176464" cy="32385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吹き出し 23"/>
          <p:cNvSpPr/>
          <p:nvPr/>
        </p:nvSpPr>
        <p:spPr>
          <a:xfrm>
            <a:off x="6804248" y="2406916"/>
            <a:ext cx="1944000" cy="646331"/>
          </a:xfrm>
          <a:prstGeom prst="wedgeRectCallout">
            <a:avLst>
              <a:gd name="adj1" fmla="val -48577"/>
              <a:gd name="adj2" fmla="val 14453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寸法線の位置が表示される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755576" y="208659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latin typeface="+mj-lt"/>
                <a:ea typeface="ＭＳ ゴシック" pitchFamily="49" charset="-128"/>
              </a:rPr>
              <a:t>1</a:t>
            </a:r>
            <a:endParaRPr kumimoji="1" lang="ja-JP" altLang="en-US" sz="1600" dirty="0">
              <a:latin typeface="+mj-lt"/>
              <a:ea typeface="ＭＳ ゴシック" pitchFamily="49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644008" y="56612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latin typeface="+mj-lt"/>
                <a:ea typeface="ＭＳ ゴシック" pitchFamily="49" charset="-128"/>
              </a:rPr>
              <a:t>2</a:t>
            </a:r>
            <a:endParaRPr kumimoji="1" lang="ja-JP" altLang="en-US" sz="1600" dirty="0">
              <a:latin typeface="+mj-lt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08922" y="1816831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1711</TotalTime>
  <Words>1337</Words>
  <Application>Microsoft Office PowerPoint</Application>
  <PresentationFormat>画面に合わせる (4:3)</PresentationFormat>
  <Paragraphs>313</Paragraphs>
  <Slides>42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クラリティ</vt:lpstr>
      <vt:lpstr>Jw_cad 基本操作（6）</vt:lpstr>
      <vt:lpstr>簡易の寸法表示</vt:lpstr>
      <vt:lpstr>寸法：コントロールバー</vt:lpstr>
      <vt:lpstr>寸法：角度を指定する（1）</vt:lpstr>
      <vt:lpstr>寸法：角度を指定する（2）</vt:lpstr>
      <vt:lpstr>寸法：寸法値が正しく表示されない例</vt:lpstr>
      <vt:lpstr>寸法：寸法線・引出線の指定をする</vt:lpstr>
      <vt:lpstr>[寸法設定]ダイアログ</vt:lpstr>
      <vt:lpstr>寸法：　　引き方（1）</vt:lpstr>
      <vt:lpstr>寸法：　　引き方（2）</vt:lpstr>
      <vt:lpstr>寸法：　　引き方（1）</vt:lpstr>
      <vt:lpstr>寸法：　　引き方（2）</vt:lpstr>
      <vt:lpstr>寸法：　　引き方（1）</vt:lpstr>
      <vt:lpstr>寸法：　　引き方（2）</vt:lpstr>
      <vt:lpstr>寸法：　　引き方（1）</vt:lpstr>
      <vt:lpstr>寸法：半径</vt:lpstr>
      <vt:lpstr>寸法：半径　内側、外側</vt:lpstr>
      <vt:lpstr>寸法：直径　内側、外側</vt:lpstr>
      <vt:lpstr>寸法：円周（1）</vt:lpstr>
      <vt:lpstr>寸法：円周（2）</vt:lpstr>
      <vt:lpstr>寸法：：円弧</vt:lpstr>
      <vt:lpstr>寸法：角度（1）</vt:lpstr>
      <vt:lpstr>寸法：角度（2）</vt:lpstr>
      <vt:lpstr>寸法：角度-２線指定</vt:lpstr>
      <vt:lpstr>寸法：寸法値-寸法値のみ記入</vt:lpstr>
      <vt:lpstr>寸法：寸法値-操作方法</vt:lpstr>
      <vt:lpstr>寸法：寸法値-連続入力</vt:lpstr>
      <vt:lpstr>寸法：寸法値-寸法値の修正（1）</vt:lpstr>
      <vt:lpstr>寸法：寸法値-寸法値の修正（2）</vt:lpstr>
      <vt:lpstr>寸法：寸法値の数値入力</vt:lpstr>
      <vt:lpstr>寸法：寸法値の移動</vt:lpstr>
      <vt:lpstr>寸法：累進-累進寸法を記入</vt:lpstr>
      <vt:lpstr>寸法：累進-累進寸法を記入方法</vt:lpstr>
      <vt:lpstr>寸法：端部-寸法線の端部記号を指定する</vt:lpstr>
      <vt:lpstr>寸法：小数桁を0から3で指定</vt:lpstr>
      <vt:lpstr>寸法：一括処理-直線状の寸法値</vt:lpstr>
      <vt:lpstr>寸法：一括処理-直線状の累進値</vt:lpstr>
      <vt:lpstr>寸法：一括処理-直線状の累進値</vt:lpstr>
      <vt:lpstr>寸法記入の原則</vt:lpstr>
      <vt:lpstr>寸法補助記号の種類と意味</vt:lpstr>
      <vt:lpstr>Jw_cadで「∅」が入力できない</vt:lpstr>
      <vt:lpstr>寸法補助記号の使用例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基本操作（3）</dc:title>
  <dc:creator>SystemKOMACO(駒澤　勉)</dc:creator>
  <cp:lastModifiedBy>SystemKOMACO(駒澤　勉)</cp:lastModifiedBy>
  <cp:revision>62</cp:revision>
  <dcterms:created xsi:type="dcterms:W3CDTF">2011-11-20T00:39:50Z</dcterms:created>
  <dcterms:modified xsi:type="dcterms:W3CDTF">2012-01-07T07:55:32Z</dcterms:modified>
</cp:coreProperties>
</file>